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2" r:id="rId4"/>
    <p:sldId id="267" r:id="rId5"/>
    <p:sldId id="268" r:id="rId6"/>
    <p:sldId id="265" r:id="rId7"/>
    <p:sldId id="270" r:id="rId8"/>
    <p:sldId id="273" r:id="rId9"/>
    <p:sldId id="285" r:id="rId10"/>
    <p:sldId id="274" r:id="rId11"/>
    <p:sldId id="284" r:id="rId12"/>
    <p:sldId id="286" r:id="rId13"/>
    <p:sldId id="277" r:id="rId14"/>
    <p:sldId id="281" r:id="rId15"/>
    <p:sldId id="276" r:id="rId16"/>
    <p:sldId id="282" r:id="rId1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33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AFD8B26-8E69-435E-AAEC-F3D7FEA468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B0ED0C20-6127-446B-BAAA-C1996F9F4B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4461017-04AE-46F3-BF6F-125BDA660D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B5E0EAFC-4AB1-4505-929B-07A3DF753D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223DCF7-003A-447C-986C-C2F0E6A6DF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510355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90FCE11-C743-4979-817A-7963573B9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ACE68FC1-904E-44FF-9710-F7D8D55331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CA3C4E6-BD83-4BEA-93B8-141B97FDB8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5A3084A-F8AD-4C92-9B65-622E4E8CFE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F44FA5B-B31C-413C-8D7C-DA88881B6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55109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3C133924-9D73-4C15-BA65-7DF554926B9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377564E-76E2-4DA1-B86C-2ADAEC101A5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3D36A34C-FBCB-44FC-A266-DCD6C0482E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98312A-5638-4C63-9566-BC8DF7ADE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C606075-7065-4766-B5FF-4BFFDDE0E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4919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C9EB87E-096E-4F03-A7E4-8197671458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BC7C1C8B-2E80-4221-97CC-84C9DB93FD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B09AC12-F5AD-4BE0-8860-502335C694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2CA06E8-DF8C-4B3A-A818-534D3E6F4E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C759BA25-9E4C-46EC-8542-F88060C519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908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D72E17A-D9CA-4C0C-80F1-A2AFE9C61F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2B16A8-24A7-4981-ADC6-00ED3EC0EB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9AA1136-D8E5-49E0-8622-C00C1F9ED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77D187A-7EA8-4572-A1EF-B4C51B6E45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0120C2-DE50-4F2B-833E-A67D306EF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363120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7656F02-617C-4386-A24F-875DBC88C7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B48658-13E7-41BE-A036-BBFBCBF5A06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D02489F9-BB5F-46CA-BEF8-A57205E3D6E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7A6A9B5D-0F8A-4EDF-91A0-D2A454999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DD41B9C-A551-49A7-9899-4D926AA40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395184A-81CE-4949-9B2C-A526E79C5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375358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2DDABB-EE50-4395-88A7-D9500FFDC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6D69AAE8-CBC5-4617-A4E9-FB2278F8664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32AA9F2E-E693-46E3-94A7-BEE4F7F7510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0362F856-C713-4707-8646-86DDC432877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A6B8D40C-0ED3-4D35-95B4-3C8C311743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B167CF88-5770-4112-9532-6159E0CF73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861B85F9-6FDC-4ECC-BE37-DDB0A8C91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7570F8D1-7A88-427C-96B4-AE9A088B52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4780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990CBC3-714C-45C6-AAD0-10B02A2955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434F29D-F597-48C7-99D4-A040705845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B3973160-586D-40E8-B65D-89FDEE049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6603C976-E7C6-4742-8ADA-667A98CE9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75929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A1BF143-9ED8-430F-A809-D5D4D9870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C5E0FF8-9DC1-4DF0-B549-5DBAF03BE8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64A35099-5FE1-4B2C-976A-C42F3D9D06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3929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3BAAEA-D78E-4D6D-B2C2-13C47D6035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10BE5C8-3CB7-4BCE-99A2-33AA4A4843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6B2550A-EE81-40DB-82A1-AF3078A6352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2141F531-5ECC-422F-B433-DD4A4A0A16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32FDC74-5ADF-4D18-858F-C6BC1C7E7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9137CE3-FEB2-4432-80BB-0C712F407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7422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533F083-69D9-4902-B077-12C95A95E4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69387896-7749-4F56-AE12-25885EC0682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3827DC-89F6-49B0-9079-7A01602BE7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F8523EF-471C-4A17-B6DC-3E15127FBD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AD7A3F1-59A9-44B6-8B19-46999AE7E2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3974391-4F11-4238-B748-6202E44CE8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668353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E1F1B22-B2DB-4E69-BC3E-00347B376A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C73C28F-F811-4568-A6A5-465CB33823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50AA5E47-710A-42FD-AF41-6ECD43B8F2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566FC6-6595-4634-9998-2434212229C8}" type="datetimeFigureOut">
              <a:rPr lang="fr-FR" smtClean="0"/>
              <a:t>14/06/2020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4E889A0B-E6AA-4F72-90BD-A1E166CAC2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458309F-AA26-438F-9CB0-F2A741AD223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41F85E-709F-40E4-AAFC-F7AA35671E1B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942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2.png"/><Relationship Id="rId4" Type="http://schemas.openxmlformats.org/officeDocument/2006/relationships/oleObject" Target="../embeddings/oleObject3.bin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images-na.ssl-images-amazon.com/images/I/51ilDKEvuwL._SY458_BO1,204,203,200_.jpg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9DC0BF-218B-487B-A65A-B4B47A84B8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73225" y="1122363"/>
            <a:ext cx="11346024" cy="1919417"/>
          </a:xfrm>
        </p:spPr>
        <p:txBody>
          <a:bodyPr/>
          <a:lstStyle/>
          <a:p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GETTY-MUSEUM-CHALLENGE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3F5E2FB-B878-4D29-87F7-013384A2FE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42792"/>
            <a:ext cx="9144000" cy="1115008"/>
          </a:xfrm>
        </p:spPr>
        <p:txBody>
          <a:bodyPr>
            <a:normAutofit/>
          </a:bodyPr>
          <a:lstStyle/>
          <a:p>
            <a:r>
              <a:rPr lang="fr-FR" sz="4400" dirty="0">
                <a:solidFill>
                  <a:schemeClr val="bg1"/>
                </a:solidFill>
                <a:latin typeface="Harrington" panose="04040505050A02020702" pitchFamily="82" charset="0"/>
              </a:rPr>
              <a:t>Collège Jean Moulin</a:t>
            </a:r>
          </a:p>
        </p:txBody>
      </p:sp>
    </p:spTree>
    <p:extLst>
      <p:ext uri="{BB962C8B-B14F-4D97-AF65-F5344CB8AC3E}">
        <p14:creationId xmlns:p14="http://schemas.microsoft.com/office/powerpoint/2010/main" val="329581251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Paul Klee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421027"/>
          <a:ext cx="11471563" cy="5325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70986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18.12.1879 in Münchenbuchsee (CH)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84859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29.06.1940, in Muralto (CH)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848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Schweizer, Deutscher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832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Bern, München, Zürich, Weimar, Dessau, Düsseldorf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11494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Expressionismus, Konstruktivismus, Dada, Blauer Reiter, Kubismus, Primitivismus, Surrealismus, Bauhaus, Blauen Vier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2638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Planche de couleur; Chateau et soleil 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; </a:t>
                      </a: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Rosengarten; Engel, noch weiblich ; Tod und Feuer ;</a:t>
                      </a:r>
                      <a:r>
                        <a:rPr lang="de-DE" sz="180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Roter Ballon; polyphon gefasstes Weiß; die goldene Weste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354265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3BDA-F8E6-4423-BC05-5DA359E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Harrington" panose="04040505050A02020702" pitchFamily="82" charset="0"/>
              </a:rPr>
              <a:t>Prämierter</a:t>
            </a:r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 Apfel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700" dirty="0">
                <a:solidFill>
                  <a:schemeClr val="bg1"/>
                </a:solidFill>
                <a:latin typeface="Harrington" panose="04040505050A02020702" pitchFamily="82" charset="0"/>
              </a:rPr>
              <a:t>von Paul Klee &amp; von Benjamin</a:t>
            </a: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63C92C57-9929-44F5-9375-914D18897A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59163" y="2073349"/>
            <a:ext cx="7273673" cy="364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501780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3BDA-F8E6-4423-BC05-5DA359E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Flora auf Sand 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700" dirty="0">
                <a:solidFill>
                  <a:schemeClr val="bg1"/>
                </a:solidFill>
                <a:latin typeface="Harrington" panose="04040505050A02020702" pitchFamily="82" charset="0"/>
              </a:rPr>
              <a:t>von Paul Klee &amp; von Sofia</a:t>
            </a:r>
          </a:p>
        </p:txBody>
      </p:sp>
      <p:pic>
        <p:nvPicPr>
          <p:cNvPr id="4" name="Image 3" descr="Paul Klee-Flora sur le sable 12 x 16 'peinture &amp;agrave; l'huile">
            <a:extLst>
              <a:ext uri="{FF2B5EF4-FFF2-40B4-BE49-F238E27FC236}">
                <a16:creationId xmlns:a16="http://schemas.microsoft.com/office/drawing/2014/main" id="{BB3C9E0A-5D5B-498C-8DA8-B0BF41258D74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5575" y="2143760"/>
            <a:ext cx="3400425" cy="25704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6F2E899F-DC5B-4CE7-B5A0-3F57EF8DFA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68902" y="2143761"/>
            <a:ext cx="2071177" cy="257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3427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Erich HARTMANN 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655805"/>
          <a:ext cx="11471563" cy="485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708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7. Januar 1886 in Elberfeld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23. September 1974 auf Sylt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Deutscher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831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Elberfeld, Düsseldorf, München, Paris, Hamburg </a:t>
                      </a:r>
                      <a:endParaRPr lang="fr-FR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Expressionismus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 Hamburgische Sezession  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261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Landungssteg auf Helgoland </a:t>
                      </a:r>
                      <a:endParaRPr lang="fr-FR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  <a:p>
                      <a:pPr algn="l"/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Malerin am Strand </a:t>
                      </a:r>
                      <a:endParaRPr lang="fr-FR" sz="240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32634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3BDA-F8E6-4423-BC05-5DA359E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Käthchen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400" dirty="0">
                <a:solidFill>
                  <a:schemeClr val="bg1"/>
                </a:solidFill>
                <a:latin typeface="Harrington" panose="04040505050A02020702" pitchFamily="82" charset="0"/>
              </a:rPr>
              <a:t>von Erich Hartmann &amp; von Mathieu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DA1BB59D-320D-44AF-837F-58825EBD03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8162" y="258256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8" name="Objet 7">
            <a:extLst>
              <a:ext uri="{FF2B5EF4-FFF2-40B4-BE49-F238E27FC236}">
                <a16:creationId xmlns:a16="http://schemas.microsoft.com/office/drawing/2014/main" id="{537E7D8B-C21C-46B8-A5D3-A1EA4BED494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695450" y="2401194"/>
          <a:ext cx="4400550" cy="30997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" name="Image bitmap" r:id="rId3" imgW="6447619" imgH="4544059" progId="Paint.Picture">
                  <p:embed/>
                </p:oleObj>
              </mc:Choice>
              <mc:Fallback>
                <p:oleObj name="Image bitmap" r:id="rId3" imgW="6447619" imgH="4544059" progId="Paint.Picture">
                  <p:embed/>
                  <p:pic>
                    <p:nvPicPr>
                      <p:cNvPr id="8" name="Objet 7">
                        <a:extLst>
                          <a:ext uri="{FF2B5EF4-FFF2-40B4-BE49-F238E27FC236}">
                            <a16:creationId xmlns:a16="http://schemas.microsoft.com/office/drawing/2014/main" id="{537E7D8B-C21C-46B8-A5D3-A1EA4BED494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5450" y="2401194"/>
                        <a:ext cx="4400550" cy="30997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4">
            <a:extLst>
              <a:ext uri="{FF2B5EF4-FFF2-40B4-BE49-F238E27FC236}">
                <a16:creationId xmlns:a16="http://schemas.microsoft.com/office/drawing/2014/main" id="{E67FD190-DD4E-487D-9155-7C0644CB98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43352" y="177937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10" name="Objet 9">
            <a:extLst>
              <a:ext uri="{FF2B5EF4-FFF2-40B4-BE49-F238E27FC236}">
                <a16:creationId xmlns:a16="http://schemas.microsoft.com/office/drawing/2014/main" id="{DE5BC199-1A1C-4152-8334-247F032A9D1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437871" y="1761739"/>
          <a:ext cx="3162300" cy="434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" name="Image bitmap" r:id="rId5" imgW="3715269" imgH="5106113" progId="Paint.Picture">
                  <p:embed/>
                </p:oleObj>
              </mc:Choice>
              <mc:Fallback>
                <p:oleObj name="Image bitmap" r:id="rId5" imgW="3715269" imgH="5106113" progId="Paint.Picture">
                  <p:embed/>
                  <p:pic>
                    <p:nvPicPr>
                      <p:cNvPr id="10" name="Objet 9">
                        <a:extLst>
                          <a:ext uri="{FF2B5EF4-FFF2-40B4-BE49-F238E27FC236}">
                            <a16:creationId xmlns:a16="http://schemas.microsoft.com/office/drawing/2014/main" id="{DE5BC199-1A1C-4152-8334-247F032A9D1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37871" y="1761739"/>
                        <a:ext cx="3162300" cy="434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37979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Max Ernst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655806"/>
          <a:ext cx="11471563" cy="453493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6622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02.04.1891 in Brühl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38899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01.04.1976 in Paris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3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Deutscher, Amerikaner und Franzose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7769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Brühl, Bonn, Paris, New-York, Sedona (AZ), Huismes, Seillans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6388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Dadaismus(Köln), Das Junge Rheinland, Surrealismus</a:t>
                      </a:r>
                      <a:endParaRPr lang="fr-FR" sz="2400" b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179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Ubu</a:t>
                      </a: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Imperator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Celebes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956314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3BDA-F8E6-4423-BC05-5DA359E4D3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Dame, </a:t>
            </a:r>
            <a:r>
              <a:rPr lang="fr-FR" dirty="0" err="1">
                <a:solidFill>
                  <a:schemeClr val="bg1"/>
                </a:solidFill>
                <a:latin typeface="Harrington" panose="04040505050A02020702" pitchFamily="82" charset="0"/>
              </a:rPr>
              <a:t>Läufer</a:t>
            </a:r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Harrington" panose="04040505050A02020702" pitchFamily="82" charset="0"/>
              </a:rPr>
              <a:t>und</a:t>
            </a:r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 Springer 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400" dirty="0">
                <a:solidFill>
                  <a:schemeClr val="bg1"/>
                </a:solidFill>
                <a:latin typeface="Harrington" panose="04040505050A02020702" pitchFamily="82" charset="0"/>
              </a:rPr>
              <a:t>von Max Ernst &amp; von Rayan</a:t>
            </a:r>
          </a:p>
        </p:txBody>
      </p:sp>
      <p:pic>
        <p:nvPicPr>
          <p:cNvPr id="7" name="Image 6" descr="Max Ernst, &quot;La reine, le fou et le cheval&quot;, noch nicht bei Spies/Metken Pech Seite 128 f">
            <a:extLst>
              <a:ext uri="{FF2B5EF4-FFF2-40B4-BE49-F238E27FC236}">
                <a16:creationId xmlns:a16="http://schemas.microsoft.com/office/drawing/2014/main" id="{1401A3D5-9032-4C21-B3AB-547AF5A635E9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9" y="2199223"/>
            <a:ext cx="4769708" cy="3305025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ECB1674C-DEF4-48DE-8574-3DC238C76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7018637" y="2477143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graphicFrame>
        <p:nvGraphicFramePr>
          <p:cNvPr id="9" name="Objet 8">
            <a:extLst>
              <a:ext uri="{FF2B5EF4-FFF2-40B4-BE49-F238E27FC236}">
                <a16:creationId xmlns:a16="http://schemas.microsoft.com/office/drawing/2014/main" id="{15794C00-EDED-4B9A-9574-88D593EA92E1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347255" y="2199222"/>
          <a:ext cx="4335163" cy="33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3" name="Image bitmap" r:id="rId4" imgW="4610744" imgH="3505689" progId="Paint.Picture">
                  <p:embed/>
                </p:oleObj>
              </mc:Choice>
              <mc:Fallback>
                <p:oleObj name="Image bitmap" r:id="rId4" imgW="4610744" imgH="3505689" progId="Paint.Picture">
                  <p:embed/>
                  <p:pic>
                    <p:nvPicPr>
                      <p:cNvPr id="9" name="Objet 8">
                        <a:extLst>
                          <a:ext uri="{FF2B5EF4-FFF2-40B4-BE49-F238E27FC236}">
                            <a16:creationId xmlns:a16="http://schemas.microsoft.com/office/drawing/2014/main" id="{15794C00-EDED-4B9A-9574-88D593EA92E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7255" y="2199222"/>
                        <a:ext cx="4335163" cy="3305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964593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Albrecht DÜRER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655805"/>
          <a:ext cx="11471563" cy="48536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70877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21. Mai 1471 in N</a:t>
                      </a: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ü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rnberg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06. April 1528 in Nürnberg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Deutscher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83159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Nürnberg, Colmar, Basel, Straßburg, Venedig, Padua, Niederlande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68380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Renaissance, Humanismus, Reformation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26188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Selbstporträt im Alter von achtundzwanzig Jahren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Adam und Eva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39723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FC0E97A-9A6D-4EE6-A1FF-E9C9FCF1B2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 err="1">
                <a:solidFill>
                  <a:schemeClr val="bg1"/>
                </a:solidFill>
                <a:latin typeface="Harrington" panose="04040505050A02020702" pitchFamily="82" charset="0"/>
              </a:rPr>
              <a:t>Betende</a:t>
            </a:r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 </a:t>
            </a:r>
            <a:r>
              <a:rPr lang="fr-FR" dirty="0" err="1">
                <a:solidFill>
                  <a:schemeClr val="bg1"/>
                </a:solidFill>
                <a:latin typeface="Harrington" panose="04040505050A02020702" pitchFamily="82" charset="0"/>
              </a:rPr>
              <a:t>Hände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400" dirty="0">
                <a:solidFill>
                  <a:schemeClr val="bg1"/>
                </a:solidFill>
                <a:latin typeface="Harrington" panose="04040505050A02020702" pitchFamily="82" charset="0"/>
              </a:rPr>
              <a:t>von Albrecht Dürer &amp; von Joseph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2CCF73DC-905B-4254-8FF6-65C958436C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2E375FFA-EFAC-46FC-AF37-2A4E63A1449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6653" y="1825625"/>
            <a:ext cx="6018693" cy="41271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1125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  <a:t>Caspar David FRIEDRICH</a:t>
            </a: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0218" y="1607126"/>
          <a:ext cx="11471563" cy="48781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74762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5. September 1774  in Greifswald 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586794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7. Mai 1840 in Dresden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5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Deutscher und Schwede 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7136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Greifswald, Kopenhagen, Dresden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58679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(Früh-)Romantik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6565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Wanderer über dem Nebelmeer ; Der Mönch am Meer 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Kreidefelsen auf Rügen ; Das Eismeer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Abtei im Eichwald 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564815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08D907E-5B62-4896-B5B7-8A37490FF9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de-DE" sz="4900" dirty="0">
                <a:solidFill>
                  <a:schemeClr val="bg1"/>
                </a:solidFill>
                <a:latin typeface="Harrington" panose="04040505050A02020702" pitchFamily="82" charset="0"/>
              </a:rPr>
              <a:t>Schiffe im Hafen von Greifswald </a:t>
            </a:r>
            <a:b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de-DE" sz="2700" dirty="0">
                <a:solidFill>
                  <a:schemeClr val="bg1"/>
                </a:solidFill>
                <a:latin typeface="Harrington" panose="04040505050A02020702" pitchFamily="82" charset="0"/>
              </a:rPr>
              <a:t>von Caspar David Friedrich &amp; von Mathis</a:t>
            </a:r>
            <a:endParaRPr lang="fr-FR" sz="27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F37D23D3-1732-4127-9F2A-1A3BFA239A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6065" y="1690687"/>
            <a:ext cx="4039935" cy="4802187"/>
          </a:xfrm>
          <a:prstGeom prst="rect">
            <a:avLst/>
          </a:prstGeom>
        </p:spPr>
      </p:pic>
      <p:pic>
        <p:nvPicPr>
          <p:cNvPr id="4" name="Image 3">
            <a:extLst>
              <a:ext uri="{FF2B5EF4-FFF2-40B4-BE49-F238E27FC236}">
                <a16:creationId xmlns:a16="http://schemas.microsoft.com/office/drawing/2014/main" id="{B9BA21D3-DF00-417D-9D72-C39FB1BAB9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5999" y="1690686"/>
            <a:ext cx="3643846" cy="47825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09536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Wassily KANDINSKI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655805"/>
          <a:ext cx="11471563" cy="49487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6681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4. Dezember 1866 in Moskau (Russland)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44653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13. Dezember 1944 in Neuilly-</a:t>
                      </a:r>
                      <a:r>
                        <a:rPr lang="de-DE" sz="2400" b="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sur</a:t>
                      </a: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-Seine (Frankreich)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44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Russe, Deutscher, Franzose</a:t>
                      </a:r>
                      <a:endParaRPr lang="fr-FR" sz="240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7839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Odessa, Moskau, München, Südtirol, Murnau, Weimar, Neuilly-</a:t>
                      </a:r>
                      <a:r>
                        <a:rPr lang="de-DE" sz="2400" kern="12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sur</a:t>
                      </a: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-Seine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64465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Expressionismus, </a:t>
                      </a:r>
                      <a:r>
                        <a:rPr lang="de-DE" sz="240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der Blaue Reiter, Bauhaus, die Blaue Vier Konstruktivismus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14509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Der Blaue Reiter</a:t>
                      </a:r>
                      <a:endParaRPr lang="fr-FR" sz="24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Murnau, Dorfstraße</a:t>
                      </a:r>
                      <a:endParaRPr lang="fr-FR" sz="24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i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</a:rPr>
                        <a:t>Das Jüngste Gericht/Komposition V</a:t>
                      </a:r>
                      <a:endParaRPr lang="fr-FR" sz="2400" i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38000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0C64C3D-38D4-4465-923A-868D1E3ED0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Quadrate und konzentrische Ringe</a:t>
            </a:r>
            <a:b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de-DE" sz="2400" dirty="0">
                <a:solidFill>
                  <a:schemeClr val="bg1"/>
                </a:solidFill>
                <a:latin typeface="Harrington" panose="04040505050A02020702" pitchFamily="82" charset="0"/>
              </a:rPr>
              <a:t>von Wassily Kandinsky &amp; von </a:t>
            </a:r>
            <a:r>
              <a:rPr lang="de-DE" sz="2400" dirty="0" err="1">
                <a:solidFill>
                  <a:schemeClr val="bg1"/>
                </a:solidFill>
                <a:latin typeface="Harrington" panose="04040505050A02020702" pitchFamily="82" charset="0"/>
              </a:rPr>
              <a:t>Mewen</a:t>
            </a:r>
            <a:endParaRPr lang="fr-FR" sz="2400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C94991BD-93FD-4055-9937-FFED65D903F4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088290"/>
            <a:ext cx="5257800" cy="366995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3">
            <a:extLst>
              <a:ext uri="{FF2B5EF4-FFF2-40B4-BE49-F238E27FC236}">
                <a16:creationId xmlns:a16="http://schemas.microsoft.com/office/drawing/2014/main" id="{DE662497-C724-4E58-A819-0E67C5F06AAD}"/>
              </a:ext>
            </a:extLst>
          </p:cNvPr>
          <p:cNvPicPr/>
          <p:nvPr/>
        </p:nvPicPr>
        <p:blipFill>
          <a:blip r:embed="rId3"/>
          <a:stretch>
            <a:fillRect/>
          </a:stretch>
        </p:blipFill>
        <p:spPr>
          <a:xfrm>
            <a:off x="6259213" y="2103368"/>
            <a:ext cx="4861868" cy="36548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55571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602709A-7A33-4B95-91D2-261D88B94A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64911"/>
          </a:xfrm>
        </p:spPr>
        <p:txBody>
          <a:bodyPr/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Gabriele Münter</a:t>
            </a:r>
            <a:endParaRPr lang="fr-FR" dirty="0">
              <a:solidFill>
                <a:schemeClr val="bg1"/>
              </a:solidFill>
              <a:latin typeface="Harrington" panose="04040505050A02020702" pitchFamily="82" charset="0"/>
            </a:endParaRPr>
          </a:p>
        </p:txBody>
      </p:sp>
      <p:graphicFrame>
        <p:nvGraphicFramePr>
          <p:cNvPr id="5" name="Tableau 5">
            <a:extLst>
              <a:ext uri="{FF2B5EF4-FFF2-40B4-BE49-F238E27FC236}">
                <a16:creationId xmlns:a16="http://schemas.microsoft.com/office/drawing/2014/main" id="{9171CCA5-8AF4-4697-9561-D04530062A74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6473" y="1655806"/>
          <a:ext cx="11471563" cy="44455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62400">
                  <a:extLst>
                    <a:ext uri="{9D8B030D-6E8A-4147-A177-3AD203B41FA5}">
                      <a16:colId xmlns:a16="http://schemas.microsoft.com/office/drawing/2014/main" val="1979702522"/>
                    </a:ext>
                  </a:extLst>
                </a:gridCol>
                <a:gridCol w="7509163">
                  <a:extLst>
                    <a:ext uri="{9D8B030D-6E8A-4147-A177-3AD203B41FA5}">
                      <a16:colId xmlns:a16="http://schemas.microsoft.com/office/drawing/2014/main" val="4117375409"/>
                    </a:ext>
                  </a:extLst>
                </a:gridCol>
              </a:tblGrid>
              <a:tr h="6447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Geburtsdatum und Geburtsort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 Februar 1877, Berlin, Deutschland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B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861212"/>
                  </a:ext>
                </a:extLst>
              </a:tr>
              <a:tr h="622016">
                <a:tc>
                  <a:txBody>
                    <a:bodyPr/>
                    <a:lstStyle/>
                    <a:p>
                      <a:pPr marL="285750" indent="-283845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Todesdatum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und</a:t>
                      </a:r>
                      <a:r>
                        <a:rPr lang="fr-FR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fr-FR" sz="2400" dirty="0" err="1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Todesort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19. Mai 1962, Murnau am Staffelsee, Deutschland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T w="190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901515"/>
                  </a:ext>
                </a:extLst>
              </a:tr>
              <a:tr h="6220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Staatsangehörigkeit(en)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Deutsche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9282348"/>
                  </a:ext>
                </a:extLst>
              </a:tr>
              <a:tr h="756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Wohnorte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Berlin, Herford, Koblenz, Düsseldorf, München, Murnau, Schweiz, Skandinavien, Köln, Berlin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978458"/>
                  </a:ext>
                </a:extLst>
              </a:tr>
              <a:tr h="104399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fr-FR" sz="240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Bewegung </a:t>
                      </a: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Expressionismus, NKVM (Neue Künstlervereinigung München), Blauer Reiter</a:t>
                      </a:r>
                      <a:endParaRPr lang="fr-FR" sz="2400" b="0" kern="12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5358424"/>
                  </a:ext>
                </a:extLst>
              </a:tr>
              <a:tr h="56415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Berühmte Bilder</a:t>
                      </a:r>
                      <a:endParaRPr lang="fr-FR" sz="240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das gelbe Haus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de-DE" sz="2400" b="0" kern="1200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Bildnis von Wassily Kandinsky</a:t>
                      </a:r>
                      <a:endParaRPr lang="fr-FR" sz="2400" b="0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tx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8858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71140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47CB3BDA-F8E6-4423-BC05-5DA359E4D3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65125"/>
            <a:ext cx="12192000" cy="1325563"/>
          </a:xfrm>
        </p:spPr>
        <p:txBody>
          <a:bodyPr>
            <a:normAutofit fontScale="90000"/>
          </a:bodyPr>
          <a:lstStyle/>
          <a:p>
            <a:pPr algn="ctr"/>
            <a:r>
              <a:rPr lang="de-DE" dirty="0">
                <a:solidFill>
                  <a:schemeClr val="bg1"/>
                </a:solidFill>
                <a:latin typeface="Harrington" panose="04040505050A02020702" pitchFamily="82" charset="0"/>
              </a:rPr>
              <a:t>Noch leben mit Vase, Flasche und Niederlassungen</a:t>
            </a:r>
            <a:br>
              <a:rPr lang="fr-FR" dirty="0">
                <a:solidFill>
                  <a:schemeClr val="bg1"/>
                </a:solidFill>
                <a:latin typeface="Harrington" panose="04040505050A02020702" pitchFamily="82" charset="0"/>
              </a:rPr>
            </a:br>
            <a:r>
              <a:rPr lang="fr-FR" sz="2400" dirty="0">
                <a:solidFill>
                  <a:schemeClr val="bg1"/>
                </a:solidFill>
                <a:latin typeface="Harrington" panose="04040505050A02020702" pitchFamily="82" charset="0"/>
              </a:rPr>
              <a:t>von Gabriele </a:t>
            </a:r>
            <a:r>
              <a:rPr lang="fr-FR" sz="2400" dirty="0" err="1">
                <a:solidFill>
                  <a:schemeClr val="bg1"/>
                </a:solidFill>
                <a:latin typeface="Harrington" panose="04040505050A02020702" pitchFamily="82" charset="0"/>
              </a:rPr>
              <a:t>Münter</a:t>
            </a:r>
            <a:r>
              <a:rPr lang="fr-FR" sz="2400" dirty="0">
                <a:solidFill>
                  <a:schemeClr val="bg1"/>
                </a:solidFill>
                <a:latin typeface="Harrington" panose="04040505050A02020702" pitchFamily="82" charset="0"/>
              </a:rPr>
              <a:t> &amp; von Eliott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F72A24A-AEBC-4ABA-A6CE-CD64ADD3467A}"/>
              </a:ext>
            </a:extLst>
          </p:cNvPr>
          <p:cNvSpPr/>
          <p:nvPr/>
        </p:nvSpPr>
        <p:spPr>
          <a:xfrm>
            <a:off x="698205" y="2865166"/>
            <a:ext cx="410771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dirty="0">
                <a:solidFill>
                  <a:schemeClr val="bg1"/>
                </a:solidFill>
              </a:rPr>
              <a:t>Original à voir ici: (Non libre de droits)</a:t>
            </a:r>
            <a:endParaRPr lang="fr-FR" dirty="0">
              <a:solidFill>
                <a:schemeClr val="bg1"/>
              </a:solidFill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fr-FR" dirty="0">
                <a:solidFill>
                  <a:srgbClr val="0563C1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https://images-na.ssl-images-amazon.com/images/I/51ilDKEvuwL._SY458_BO1,204,203,200_.jpg</a:t>
            </a:r>
            <a:endParaRPr lang="fr-FR" dirty="0"/>
          </a:p>
        </p:txBody>
      </p:sp>
      <p:pic>
        <p:nvPicPr>
          <p:cNvPr id="3" name="Image 2">
            <a:extLst>
              <a:ext uri="{FF2B5EF4-FFF2-40B4-BE49-F238E27FC236}">
                <a16:creationId xmlns:a16="http://schemas.microsoft.com/office/drawing/2014/main" id="{A8CD3B45-0AE6-4C35-9B67-CAE4BAC65B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38260" y="2126511"/>
            <a:ext cx="5855535" cy="3498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8130986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578</Words>
  <Application>Microsoft Office PowerPoint</Application>
  <PresentationFormat>Grand écran</PresentationFormat>
  <Paragraphs>111</Paragraphs>
  <Slides>16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5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1</vt:i4>
      </vt:variant>
      <vt:variant>
        <vt:lpstr>Titres des diapositives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Harrington</vt:lpstr>
      <vt:lpstr>Times New Roman</vt:lpstr>
      <vt:lpstr>Thème Office</vt:lpstr>
      <vt:lpstr>Image bitmap</vt:lpstr>
      <vt:lpstr>GETTY-MUSEUM-CHALLENGE</vt:lpstr>
      <vt:lpstr>Albrecht DÜRER</vt:lpstr>
      <vt:lpstr>Betende Hände von Albrecht Dürer &amp; von Joseph</vt:lpstr>
      <vt:lpstr>Caspar David FRIEDRICH</vt:lpstr>
      <vt:lpstr>Schiffe im Hafen von Greifswald  von Caspar David Friedrich &amp; von Mathis</vt:lpstr>
      <vt:lpstr>Wassily KANDINSKI</vt:lpstr>
      <vt:lpstr>Quadrate und konzentrische Ringe von Wassily Kandinsky &amp; von Mewen</vt:lpstr>
      <vt:lpstr>Gabriele Münter</vt:lpstr>
      <vt:lpstr>Noch leben mit Vase, Flasche und Niederlassungen von Gabriele Münter &amp; von Eliott</vt:lpstr>
      <vt:lpstr>Paul Klee</vt:lpstr>
      <vt:lpstr>Prämierter Apfel von Paul Klee &amp; von Benjamin</vt:lpstr>
      <vt:lpstr>Flora auf Sand  von Paul Klee &amp; von Sofia</vt:lpstr>
      <vt:lpstr>Erich HARTMANN </vt:lpstr>
      <vt:lpstr>Käthchen von Erich Hartmann &amp; von Mathieu</vt:lpstr>
      <vt:lpstr>Max Ernst</vt:lpstr>
      <vt:lpstr>Dame, Läufer und Springer  von Max Ernst &amp; von Rayan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GETTY-MUSEUM-CHALLENGE</dc:title>
  <dc:creator>fred</dc:creator>
  <cp:lastModifiedBy>fred</cp:lastModifiedBy>
  <cp:revision>8</cp:revision>
  <dcterms:created xsi:type="dcterms:W3CDTF">2020-06-01T14:21:29Z</dcterms:created>
  <dcterms:modified xsi:type="dcterms:W3CDTF">2020-06-14T08:58:16Z</dcterms:modified>
</cp:coreProperties>
</file>